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8" r:id="rId6"/>
    <p:sldId id="260" r:id="rId7"/>
    <p:sldId id="269" r:id="rId8"/>
    <p:sldId id="261" r:id="rId9"/>
    <p:sldId id="262" r:id="rId10"/>
    <p:sldId id="270" r:id="rId11"/>
    <p:sldId id="263" r:id="rId12"/>
    <p:sldId id="271" r:id="rId13"/>
    <p:sldId id="264" r:id="rId14"/>
    <p:sldId id="272" r:id="rId15"/>
    <p:sldId id="265" r:id="rId16"/>
    <p:sldId id="273" r:id="rId17"/>
    <p:sldId id="266" r:id="rId18"/>
    <p:sldId id="267" r:id="rId19"/>
  </p:sldIdLst>
  <p:sldSz cx="9144000" cy="6858000" type="screen4x3"/>
  <p:notesSz cx="6858000" cy="9144000"/>
  <p:custDataLst>
    <p:tags r:id="rId2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2A4E63-261F-41EB-AD92-7246EFD31801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2AF98D-1EB5-4031-82E7-4DF19B52DD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13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AF98D-1EB5-4031-82E7-4DF19B52DDA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AF98D-1EB5-4031-82E7-4DF19B52DDA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AF98D-1EB5-4031-82E7-4DF19B52DDA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AF98D-1EB5-4031-82E7-4DF19B52DDA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AF98D-1EB5-4031-82E7-4DF19B52DDA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AF98D-1EB5-4031-82E7-4DF19B52DDA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AF98D-1EB5-4031-82E7-4DF19B52DDA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AF98D-1EB5-4031-82E7-4DF19B52DDA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AF98D-1EB5-4031-82E7-4DF19B52DDA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AF98D-1EB5-4031-82E7-4DF19B52DDAF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AF98D-1EB5-4031-82E7-4DF19B52DDA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AF98D-1EB5-4031-82E7-4DF19B52DDA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AF98D-1EB5-4031-82E7-4DF19B52DDA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AF98D-1EB5-4031-82E7-4DF19B52DDA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AF98D-1EB5-4031-82E7-4DF19B52DDA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AF98D-1EB5-4031-82E7-4DF19B52DDA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AF98D-1EB5-4031-82E7-4DF19B52DDA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AF98D-1EB5-4031-82E7-4DF19B52DDA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B0615-129A-4B91-9415-E76765AAA866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3F90-5090-4B3F-BAB8-855F31F49E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B0615-129A-4B91-9415-E76765AAA866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3F90-5090-4B3F-BAB8-855F31F49E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B0615-129A-4B91-9415-E76765AAA866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3F90-5090-4B3F-BAB8-855F31F49E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B0615-129A-4B91-9415-E76765AAA866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3F90-5090-4B3F-BAB8-855F31F49E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B0615-129A-4B91-9415-E76765AAA866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3F90-5090-4B3F-BAB8-855F31F49E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B0615-129A-4B91-9415-E76765AAA866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3F90-5090-4B3F-BAB8-855F31F49E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B0615-129A-4B91-9415-E76765AAA866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3F90-5090-4B3F-BAB8-855F31F49E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B0615-129A-4B91-9415-E76765AAA866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3F90-5090-4B3F-BAB8-855F31F49E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B0615-129A-4B91-9415-E76765AAA866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3F90-5090-4B3F-BAB8-855F31F49E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B0615-129A-4B91-9415-E76765AAA866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3F90-5090-4B3F-BAB8-855F31F49E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B0615-129A-4B91-9415-E76765AAA866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03F90-5090-4B3F-BAB8-855F31F49E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B0615-129A-4B91-9415-E76765AAA866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03F90-5090-4B3F-BAB8-855F31F49E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Exclusionary Factors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The FIE should reflect: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Behavior as reported by the:</a:t>
            </a:r>
          </a:p>
          <a:p>
            <a:pPr>
              <a:buNone/>
            </a:pPr>
            <a:r>
              <a:rPr lang="en-US" dirty="0" smtClean="0"/>
              <a:t>		 Teacher – classroom information</a:t>
            </a:r>
          </a:p>
          <a:p>
            <a:pPr>
              <a:buNone/>
            </a:pPr>
            <a:r>
              <a:rPr lang="en-US" dirty="0" smtClean="0"/>
              <a:t>		 Parent – parent surveys/interview</a:t>
            </a:r>
          </a:p>
          <a:p>
            <a:pPr>
              <a:buNone/>
            </a:pPr>
            <a:r>
              <a:rPr lang="en-US" dirty="0" smtClean="0"/>
              <a:t>		 Evaluator – classroom/testing 					  observations/formal evaluations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b="1" dirty="0" smtClean="0"/>
              <a:t>If behavior is not an issue, FIE should contain a statement reflecting this information.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Cultural factors:</a:t>
            </a:r>
            <a:br>
              <a:rPr lang="en-US" sz="3200" dirty="0" smtClean="0"/>
            </a:br>
            <a:r>
              <a:rPr lang="en-US" sz="1200" dirty="0"/>
              <a:t>	</a:t>
            </a:r>
            <a:r>
              <a:rPr lang="en-US" sz="1200" dirty="0" smtClean="0"/>
              <a:t>				</a:t>
            </a:r>
            <a:r>
              <a:rPr lang="en-US" sz="1300" b="1" dirty="0" smtClean="0"/>
              <a:t>34 Code of Federal Regulations § 300.311. </a:t>
            </a:r>
            <a:endParaRPr lang="en-US" sz="1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i="1" dirty="0" smtClean="0"/>
          </a:p>
          <a:p>
            <a:pPr>
              <a:buNone/>
            </a:pPr>
            <a:endParaRPr lang="en-US" i="1" dirty="0"/>
          </a:p>
          <a:p>
            <a:pPr>
              <a:buNone/>
            </a:pPr>
            <a:r>
              <a:rPr lang="en-US" i="1" dirty="0" smtClean="0"/>
              <a:t>	Student’s who are found to be academically delayed due to cultural differences do not have a specific learning deficit.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The FIE should reflect: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Cultural and lifestyle information that may be impeding the student’s academic performance</a:t>
            </a:r>
          </a:p>
          <a:p>
            <a:r>
              <a:rPr lang="en-US" dirty="0" smtClean="0"/>
              <a:t>Information can be gathered from:</a:t>
            </a:r>
          </a:p>
          <a:p>
            <a:pPr>
              <a:buNone/>
            </a:pPr>
            <a:r>
              <a:rPr lang="en-US" dirty="0" smtClean="0"/>
              <a:t>		Parent survey/interview</a:t>
            </a:r>
          </a:p>
          <a:p>
            <a:pPr>
              <a:buNone/>
            </a:pPr>
            <a:r>
              <a:rPr lang="en-US" dirty="0" smtClean="0"/>
              <a:t>		School records</a:t>
            </a:r>
          </a:p>
          <a:p>
            <a:pPr>
              <a:buNone/>
            </a:pPr>
            <a:r>
              <a:rPr lang="en-US" dirty="0" smtClean="0"/>
              <a:t>		Student interview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Environmental or economically disadvantaged:</a:t>
            </a:r>
            <a:br>
              <a:rPr lang="en-US" sz="3200" dirty="0" smtClean="0"/>
            </a:br>
            <a:r>
              <a:rPr lang="en-US" sz="1200" dirty="0"/>
              <a:t>	</a:t>
            </a:r>
            <a:r>
              <a:rPr lang="en-US" sz="1200" dirty="0" smtClean="0"/>
              <a:t>				</a:t>
            </a:r>
            <a:r>
              <a:rPr lang="en-US" sz="1300" b="1" dirty="0" smtClean="0"/>
              <a:t>34 Code of Federal Regulations § 300.311. </a:t>
            </a:r>
            <a:endParaRPr lang="en-US" sz="1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i="1" dirty="0" smtClean="0"/>
              <a:t> 	</a:t>
            </a:r>
          </a:p>
          <a:p>
            <a:pPr>
              <a:buNone/>
            </a:pPr>
            <a:endParaRPr lang="en-US" i="1" dirty="0"/>
          </a:p>
          <a:p>
            <a:pPr>
              <a:buNone/>
            </a:pPr>
            <a:r>
              <a:rPr lang="en-US" i="1" dirty="0" smtClean="0"/>
              <a:t>	Students who’s academic deficits are primarily caused by lack of educational opportunity  does not have a specific learning disability.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The FIE should reflect: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 information concerning  environmental and economic issues that may affect the student’s academic performance.</a:t>
            </a:r>
          </a:p>
          <a:p>
            <a:r>
              <a:rPr lang="en-US" dirty="0" smtClean="0"/>
              <a:t>Information may be gathered from:</a:t>
            </a:r>
          </a:p>
          <a:p>
            <a:pPr>
              <a:buNone/>
            </a:pPr>
            <a:r>
              <a:rPr lang="en-US" dirty="0" smtClean="0"/>
              <a:t>		Attendance</a:t>
            </a:r>
          </a:p>
          <a:p>
            <a:pPr>
              <a:buNone/>
            </a:pPr>
            <a:r>
              <a:rPr lang="en-US" dirty="0" smtClean="0"/>
              <a:t>		Discipline reports</a:t>
            </a:r>
          </a:p>
          <a:p>
            <a:pPr>
              <a:buNone/>
            </a:pPr>
            <a:r>
              <a:rPr lang="en-US" dirty="0" smtClean="0"/>
              <a:t>		Parent information/interview</a:t>
            </a:r>
          </a:p>
          <a:p>
            <a:pPr>
              <a:buNone/>
            </a:pPr>
            <a:r>
              <a:rPr lang="en-US" dirty="0" smtClean="0"/>
              <a:t>		Student interview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Limited English proficiency:</a:t>
            </a:r>
            <a:br>
              <a:rPr lang="en-US" sz="3200" dirty="0" smtClean="0"/>
            </a:br>
            <a:r>
              <a:rPr lang="en-US" sz="1200" dirty="0"/>
              <a:t>	</a:t>
            </a:r>
            <a:r>
              <a:rPr lang="en-US" sz="1200" dirty="0" smtClean="0"/>
              <a:t>				</a:t>
            </a:r>
            <a:r>
              <a:rPr lang="en-US" sz="1300" b="1" dirty="0" smtClean="0"/>
              <a:t>34 Code of Federal Regulations § 300.311.</a:t>
            </a:r>
            <a:endParaRPr lang="en-US" sz="1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i="1" dirty="0" smtClean="0"/>
          </a:p>
          <a:p>
            <a:pPr>
              <a:buNone/>
            </a:pPr>
            <a:endParaRPr lang="en-US" i="1" dirty="0"/>
          </a:p>
          <a:p>
            <a:pPr>
              <a:buNone/>
            </a:pPr>
            <a:r>
              <a:rPr lang="en-US" i="1" dirty="0"/>
              <a:t>	</a:t>
            </a:r>
            <a:r>
              <a:rPr lang="en-US" i="1" dirty="0" smtClean="0"/>
              <a:t>Students who have academic deficits that are primarily caused by lack of the </a:t>
            </a:r>
            <a:r>
              <a:rPr lang="en-US" i="1" dirty="0"/>
              <a:t>E</a:t>
            </a:r>
            <a:r>
              <a:rPr lang="en-US" i="1" dirty="0" smtClean="0"/>
              <a:t>nglish language do not have a specific learning disability.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The FIE should reflect: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Dominant Language information</a:t>
            </a:r>
          </a:p>
          <a:p>
            <a:r>
              <a:rPr lang="en-US" dirty="0" smtClean="0"/>
              <a:t>Proficiency in dominant language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Information may be gathered from:</a:t>
            </a:r>
          </a:p>
          <a:p>
            <a:pPr>
              <a:buNone/>
            </a:pPr>
            <a:r>
              <a:rPr lang="en-US" dirty="0" smtClean="0"/>
              <a:t>		Teacher information</a:t>
            </a:r>
          </a:p>
          <a:p>
            <a:pPr>
              <a:buNone/>
            </a:pPr>
            <a:r>
              <a:rPr lang="en-US" dirty="0" smtClean="0"/>
              <a:t>		Parent survey/interview</a:t>
            </a:r>
          </a:p>
          <a:p>
            <a:pPr>
              <a:buNone/>
            </a:pPr>
            <a:r>
              <a:rPr lang="en-US" dirty="0" smtClean="0"/>
              <a:t>		Student interview</a:t>
            </a:r>
          </a:p>
          <a:p>
            <a:pPr>
              <a:buNone/>
            </a:pPr>
            <a:r>
              <a:rPr lang="en-US" dirty="0" smtClean="0"/>
              <a:t>		Formal evaluation of language</a:t>
            </a:r>
          </a:p>
          <a:p>
            <a:pPr>
              <a:buNone/>
            </a:pPr>
            <a:r>
              <a:rPr lang="en-US" dirty="0" smtClean="0"/>
              <a:t>		Home language survey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/>
              <a:t>The Full and Individual Evaluation (FIE) must assure that a student is not placed as SLD due to the previously mentioned conditions by:</a:t>
            </a:r>
            <a:r>
              <a:rPr lang="en-US" sz="1200" dirty="0" smtClean="0"/>
              <a:t>            </a:t>
            </a:r>
            <a:r>
              <a:rPr lang="en-US" sz="1100" b="1" dirty="0" smtClean="0"/>
              <a:t>34 Code of Federal Regulations § 300.304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i="1" dirty="0" smtClean="0"/>
              <a:t>selecting measures that are not linguistically, culturally, or sexually bias;</a:t>
            </a:r>
          </a:p>
          <a:p>
            <a:r>
              <a:rPr lang="en-US" i="1" dirty="0"/>
              <a:t>s</a:t>
            </a:r>
            <a:r>
              <a:rPr lang="en-US" i="1" dirty="0" smtClean="0"/>
              <a:t>electing measures in the student’s native language/dominant mode of communication;</a:t>
            </a:r>
          </a:p>
          <a:p>
            <a:r>
              <a:rPr lang="en-US" i="1" dirty="0" smtClean="0"/>
              <a:t>using measures as intended by the authors;</a:t>
            </a:r>
          </a:p>
          <a:p>
            <a:r>
              <a:rPr lang="en-US" i="1" dirty="0"/>
              <a:t>a</a:t>
            </a:r>
            <a:r>
              <a:rPr lang="en-US" i="1" dirty="0" smtClean="0"/>
              <a:t>dministering measures by qualified personnel; and</a:t>
            </a:r>
          </a:p>
          <a:p>
            <a:r>
              <a:rPr lang="en-US" i="1" dirty="0" smtClean="0"/>
              <a:t>administering measures as outlined in the test manual.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Exclusionary factors: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i="1" dirty="0" smtClean="0"/>
              <a:t>Exclusionary factors play a significant part in the determination of Specific Learning Disabilities and cannot be ignored.</a:t>
            </a:r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r>
              <a:rPr lang="en-US" i="1" dirty="0" smtClean="0"/>
              <a:t>	We must rule out the exclusionary factors before </a:t>
            </a:r>
            <a:r>
              <a:rPr lang="en-US" i="1" smtClean="0"/>
              <a:t>ruling in SLD.</a:t>
            </a:r>
            <a:endParaRPr lang="en-US" i="1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i="1" dirty="0" smtClean="0"/>
              <a:t>In </a:t>
            </a:r>
            <a:r>
              <a:rPr lang="en-US" i="1" dirty="0"/>
              <a:t>order to be considered for a Specific Learning </a:t>
            </a:r>
            <a:r>
              <a:rPr lang="en-US" i="1" dirty="0" smtClean="0"/>
              <a:t>Disability (SLD) </a:t>
            </a:r>
            <a:r>
              <a:rPr lang="en-US" i="1" dirty="0"/>
              <a:t>the multi-disciplinary team must: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Must rule out that the primary cause of the academic deficit is cause by:</a:t>
            </a:r>
            <a:r>
              <a:rPr lang="en-US" sz="1200" dirty="0" smtClean="0"/>
              <a:t>                                            United States Code 1401(30)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A visual, hearing, or motor disability</a:t>
            </a:r>
          </a:p>
          <a:p>
            <a:r>
              <a:rPr lang="en-US" i="1" dirty="0" smtClean="0"/>
              <a:t>Mental retardation</a:t>
            </a:r>
          </a:p>
          <a:p>
            <a:r>
              <a:rPr lang="en-US" i="1" dirty="0" smtClean="0"/>
              <a:t>Emotional disturbance</a:t>
            </a:r>
          </a:p>
          <a:p>
            <a:r>
              <a:rPr lang="en-US" i="1" dirty="0" smtClean="0"/>
              <a:t>Cultural factors</a:t>
            </a:r>
          </a:p>
          <a:p>
            <a:r>
              <a:rPr lang="en-US" i="1" dirty="0" smtClean="0"/>
              <a:t>Environmental  disadvantages</a:t>
            </a:r>
          </a:p>
          <a:p>
            <a:r>
              <a:rPr lang="en-US" i="1" dirty="0" smtClean="0"/>
              <a:t>Economic disadvantages </a:t>
            </a:r>
          </a:p>
          <a:p>
            <a:r>
              <a:rPr lang="en-US" i="1" dirty="0" smtClean="0"/>
              <a:t>Limited English Proficiency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The team must determine that its findings rule out:                     </a:t>
            </a:r>
            <a:r>
              <a:rPr lang="en-US" sz="1200" dirty="0" smtClean="0"/>
              <a:t>United States Code 1401(30)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visual, hearing, or motor disability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b="1" i="1" dirty="0" smtClean="0"/>
              <a:t>When a vision, hearing or motor disability is the primary  cause of the student’s lack of academic progress, other eligibilities should be considered.  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The Full and Individual Evaluation (FIE) should reflect: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Vision ability</a:t>
            </a:r>
          </a:p>
          <a:p>
            <a:r>
              <a:rPr lang="en-US" dirty="0" smtClean="0"/>
              <a:t>Hearing ability</a:t>
            </a:r>
          </a:p>
          <a:p>
            <a:r>
              <a:rPr lang="en-US" dirty="0" smtClean="0"/>
              <a:t>Medical history</a:t>
            </a:r>
          </a:p>
          <a:p>
            <a:r>
              <a:rPr lang="en-US" dirty="0" smtClean="0"/>
              <a:t>Medications currently prescribed to the student</a:t>
            </a:r>
          </a:p>
          <a:p>
            <a:r>
              <a:rPr lang="en-US" dirty="0" err="1" smtClean="0"/>
              <a:t>Motoric</a:t>
            </a:r>
            <a:r>
              <a:rPr lang="en-US" dirty="0" smtClean="0"/>
              <a:t>  abilities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b="1" i="1" dirty="0" smtClean="0"/>
              <a:t>If student has average vision, hearing, and motor abilities; this should be recorded appropriately in the FIE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Mental retardation                    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/>
              <a:t>	</a:t>
            </a:r>
            <a:r>
              <a:rPr lang="en-US" sz="1200" dirty="0" smtClean="0"/>
              <a:t>			</a:t>
            </a:r>
            <a:r>
              <a:rPr lang="en-US" sz="1300" dirty="0" smtClean="0"/>
              <a:t>	</a:t>
            </a:r>
            <a:r>
              <a:rPr lang="en-US" sz="1300" b="1" dirty="0" smtClean="0"/>
              <a:t>19 Texas Administrative Code § 89.1040</a:t>
            </a:r>
            <a:br>
              <a:rPr lang="en-US" sz="1300" b="1" dirty="0" smtClean="0"/>
            </a:br>
            <a:r>
              <a:rPr lang="en-US" sz="1300" b="1" dirty="0"/>
              <a:t> </a:t>
            </a:r>
            <a:r>
              <a:rPr lang="en-US" sz="1300" b="1" dirty="0" smtClean="0"/>
              <a:t>                                                                                                                       </a:t>
            </a:r>
            <a:r>
              <a:rPr lang="en-US" sz="1400" b="1" dirty="0" smtClean="0"/>
              <a:t>20 United States Code § 1401</a:t>
            </a:r>
            <a:endParaRPr lang="en-US" sz="1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i="1" dirty="0" smtClean="0"/>
              <a:t>Students who  exhibit sub-average intelligence by scoring a minimum of two standard deviation from the mean (taking into account the standard error of measurement) </a:t>
            </a:r>
            <a:r>
              <a:rPr lang="en-US" b="1" i="1" dirty="0" smtClean="0"/>
              <a:t>and </a:t>
            </a:r>
          </a:p>
          <a:p>
            <a:r>
              <a:rPr lang="en-US" i="1" dirty="0"/>
              <a:t>h</a:t>
            </a:r>
            <a:r>
              <a:rPr lang="en-US" i="1" dirty="0" smtClean="0"/>
              <a:t>ave at least two deficits in adaptive behavior.</a:t>
            </a:r>
          </a:p>
          <a:p>
            <a:r>
              <a:rPr lang="en-US" i="1" dirty="0" smtClean="0"/>
              <a:t>These  deficits must manifest during the developmental period, </a:t>
            </a:r>
            <a:r>
              <a:rPr lang="en-US" b="1" i="1" dirty="0" smtClean="0"/>
              <a:t>and</a:t>
            </a:r>
          </a:p>
          <a:p>
            <a:r>
              <a:rPr lang="en-US" i="1" dirty="0"/>
              <a:t>t</a:t>
            </a:r>
            <a:r>
              <a:rPr lang="en-US" i="1" dirty="0" smtClean="0"/>
              <a:t>he student must exhibits the need for special education.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The FIE should reflect: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Cognitive abilities – strengths and weaknesses</a:t>
            </a:r>
          </a:p>
          <a:p>
            <a:r>
              <a:rPr lang="en-US" dirty="0" smtClean="0"/>
              <a:t>Adaptive behavior abilities (formal/informal data)</a:t>
            </a:r>
          </a:p>
          <a:p>
            <a:r>
              <a:rPr lang="en-US" dirty="0" smtClean="0"/>
              <a:t>How the cognitive abilities and adaptive abilities relate.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954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Emotional Disturbance:</a:t>
            </a:r>
            <a:br>
              <a:rPr lang="en-US" sz="3200" dirty="0" smtClean="0"/>
            </a:br>
            <a:r>
              <a:rPr lang="en-US" sz="1200" dirty="0"/>
              <a:t>	</a:t>
            </a:r>
            <a:r>
              <a:rPr lang="en-US" sz="1200" dirty="0" smtClean="0"/>
              <a:t>				</a:t>
            </a:r>
            <a:r>
              <a:rPr lang="en-US" sz="1300" b="1" dirty="0" smtClean="0"/>
              <a:t>34 Code of Federal Regulations § 300.8. </a:t>
            </a:r>
            <a:r>
              <a:rPr lang="en-US" sz="1300" b="1" dirty="0"/>
              <a:t/>
            </a:r>
            <a:br>
              <a:rPr lang="en-US" sz="1300" b="1" dirty="0"/>
            </a:br>
            <a:r>
              <a:rPr lang="en-US" sz="1300" b="1" dirty="0" smtClean="0"/>
              <a:t>					</a:t>
            </a:r>
            <a:endParaRPr lang="en-US" sz="1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i="1" dirty="0" smtClean="0"/>
              <a:t>Difficulty in learning that cannot be explained by intellectual, sensory, or health factors;</a:t>
            </a:r>
          </a:p>
          <a:p>
            <a:r>
              <a:rPr lang="en-US" i="1" dirty="0" smtClean="0"/>
              <a:t>Inability to build or maintain satisfactory interpersonal relationships with peers and teachers;</a:t>
            </a:r>
          </a:p>
          <a:p>
            <a:r>
              <a:rPr lang="en-US" i="1" dirty="0" smtClean="0"/>
              <a:t>Inappropriate behaviors or feelings under normal circumstances;</a:t>
            </a:r>
          </a:p>
          <a:p>
            <a:r>
              <a:rPr lang="en-US" i="1" dirty="0" smtClean="0"/>
              <a:t>A general pervasive mood of unhappiness or depression; or</a:t>
            </a:r>
          </a:p>
          <a:p>
            <a:r>
              <a:rPr lang="en-US" i="1" dirty="0" smtClean="0"/>
              <a:t>A tendency to develop physical symptoms or fears associated with personal or school problems.</a:t>
            </a:r>
          </a:p>
          <a:p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Behavioral issues are apparent:</a:t>
            </a:r>
            <a:br>
              <a:rPr lang="en-US" sz="3200" dirty="0" smtClean="0"/>
            </a:br>
            <a:r>
              <a:rPr lang="en-US" sz="1200" dirty="0"/>
              <a:t>	</a:t>
            </a:r>
            <a:r>
              <a:rPr lang="en-US" sz="1200" dirty="0" smtClean="0"/>
              <a:t>				</a:t>
            </a:r>
            <a:r>
              <a:rPr lang="en-US" sz="1300" b="1" dirty="0" smtClean="0"/>
              <a:t> 34 Code of Federal Regulations § 300.8. </a:t>
            </a:r>
            <a:endParaRPr lang="en-US" sz="1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f</a:t>
            </a:r>
            <a:r>
              <a:rPr lang="en-US" i="1" dirty="0" smtClean="0"/>
              <a:t>or a long period of time,</a:t>
            </a:r>
          </a:p>
          <a:p>
            <a:r>
              <a:rPr lang="en-US" i="1" dirty="0"/>
              <a:t>a</a:t>
            </a:r>
            <a:r>
              <a:rPr lang="en-US" i="1" dirty="0" smtClean="0"/>
              <a:t>t a marked degree</a:t>
            </a:r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i="1" dirty="0" smtClean="0"/>
              <a:t>Behaviors are the primary cause of learning deficits in the classroom, </a:t>
            </a:r>
            <a:r>
              <a:rPr lang="en-US" b="1" i="1" dirty="0" smtClean="0"/>
              <a:t>and</a:t>
            </a:r>
          </a:p>
          <a:p>
            <a:pPr>
              <a:buNone/>
            </a:pPr>
            <a:r>
              <a:rPr lang="en-US" i="1" dirty="0" smtClean="0"/>
              <a:t>	The student is in need of special education services.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Exclusionary Factors &amp;quot;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57&quot;/&gt;&lt;/object&gt;&lt;object type=&quot;3&quot; unique_id=&quot;10062&quot;&gt;&lt;property id=&quot;20148&quot; value=&quot;5&quot;/&gt;&lt;property id=&quot;20300&quot; value=&quot;Slide 3 - &amp;quot;Must rule out that the primary cause of the academic deficit is cause by:                                          &quot;/&gt;&lt;property id=&quot;20307&quot; value=&quot;258&quot;/&gt;&lt;/object&gt;&lt;object type=&quot;3&quot; unique_id=&quot;10063&quot;&gt;&lt;property id=&quot;20148&quot; value=&quot;5&quot;/&gt;&lt;property id=&quot;20300&quot; value=&quot;Slide 4 - &amp;quot;The team must determine that its findings rule out:                     United States Code 1401(30)&amp;quot;&quot;/&gt;&lt;property id=&quot;20307&quot; value=&quot;259&quot;/&gt;&lt;/object&gt;&lt;object type=&quot;3&quot; unique_id=&quot;10064&quot;&gt;&lt;property id=&quot;20148&quot; value=&quot;5&quot;/&gt;&lt;property id=&quot;20300&quot; value=&quot;Slide 6 - &amp;quot;Mental retardation                    &amp;#x0D;&amp;#x0A;&amp;amp;#x09;&amp;amp;#x09;&amp;amp;#x09;&amp;amp;#x09;&amp;amp;#x09;19 Texas Administrative Code § 89.1040&amp;#x0D;&amp;#x0A;                                &quot;/&gt;&lt;property id=&quot;20307&quot; value=&quot;260&quot;/&gt;&lt;/object&gt;&lt;object type=&quot;3&quot; unique_id=&quot;10065&quot;&gt;&lt;property id=&quot;20148&quot; value=&quot;5&quot;/&gt;&lt;property id=&quot;20300&quot; value=&quot;Slide 8 - &amp;quot;Emotional Disturbance:&amp;#x0D;&amp;#x0A;&amp;amp;#x09;&amp;amp;#x09;&amp;amp;#x09;&amp;amp;#x09;&amp;amp;#x09;34 Code of Federal Regulations § 300.8. &amp;#x0D;&amp;#x0A;&amp;amp;#x09;&amp;amp;#x09;&amp;amp;#x09;&amp;amp;#x09;&amp;amp;#x09;&amp;quot;&quot;/&gt;&lt;property id=&quot;20307&quot; value=&quot;261&quot;/&gt;&lt;/object&gt;&lt;object type=&quot;3&quot; unique_id=&quot;10066&quot;&gt;&lt;property id=&quot;20148&quot; value=&quot;5&quot;/&gt;&lt;property id=&quot;20300&quot; value=&quot;Slide 9 - &amp;quot;Behavioral issues are apparent:&amp;#x0D;&amp;#x0A;&amp;amp;#x09;&amp;amp;#x09;&amp;amp;#x09;&amp;amp;#x09;&amp;amp;#x09; 34 Code of Federal Regulations § 300.8. &amp;quot;&quot;/&gt;&lt;property id=&quot;20307&quot; value=&quot;262&quot;/&gt;&lt;/object&gt;&lt;object type=&quot;3&quot; unique_id=&quot;10067&quot;&gt;&lt;property id=&quot;20148&quot; value=&quot;5&quot;/&gt;&lt;property id=&quot;20300&quot; value=&quot;Slide 11 - &amp;quot;Cultural factors:&amp;#x0D;&amp;#x0A;&amp;amp;#x09;&amp;amp;#x09;&amp;amp;#x09;&amp;amp;#x09;&amp;amp;#x09;34 Code of Federal Regulations § 300.311. &amp;quot;&quot;/&gt;&lt;property id=&quot;20307&quot; value=&quot;263&quot;/&gt;&lt;/object&gt;&lt;object type=&quot;3&quot; unique_id=&quot;10068&quot;&gt;&lt;property id=&quot;20148&quot; value=&quot;5&quot;/&gt;&lt;property id=&quot;20300&quot; value=&quot;Slide 13 - &amp;quot;Environmental or economically disadvantaged:&amp;#x0D;&amp;#x0A;&amp;amp;#x09;&amp;amp;#x09;&amp;amp;#x09;&amp;amp;#x09;&amp;amp;#x09;34 Code of Federal Regulations § 300.311. &amp;quot;&quot;/&gt;&lt;property id=&quot;20307&quot; value=&quot;264&quot;/&gt;&lt;/object&gt;&lt;object type=&quot;3&quot; unique_id=&quot;10069&quot;&gt;&lt;property id=&quot;20148&quot; value=&quot;5&quot;/&gt;&lt;property id=&quot;20300&quot; value=&quot;Slide 15 - &amp;quot;Limited English proficiency:&amp;#x0D;&amp;#x0A;&amp;amp;#x09;&amp;amp;#x09;&amp;amp;#x09;&amp;amp;#x09;&amp;amp;#x09;34 Code of Federal Regulations § 300.311.&amp;quot;&quot;/&gt;&lt;property id=&quot;20307&quot; value=&quot;265&quot;/&gt;&lt;/object&gt;&lt;object type=&quot;3&quot; unique_id=&quot;10070&quot;&gt;&lt;property id=&quot;20148&quot; value=&quot;5&quot;/&gt;&lt;property id=&quot;20300&quot; value=&quot;Slide 17 - &amp;quot;The Full and Individual Evaluation (FIE) must assure that a student is not placed as SLD due to the previously men&quot;/&gt;&lt;property id=&quot;20307&quot; value=&quot;266&quot;/&gt;&lt;/object&gt;&lt;object type=&quot;3&quot; unique_id=&quot;10071&quot;&gt;&lt;property id=&quot;20148&quot; value=&quot;5&quot;/&gt;&lt;property id=&quot;20300&quot; value=&quot;Slide 18 - &amp;quot;Exclusionary factors:&amp;quot;&quot;/&gt;&lt;property id=&quot;20307&quot; value=&quot;267&quot;/&gt;&lt;/object&gt;&lt;object type=&quot;3&quot; unique_id=&quot;10156&quot;&gt;&lt;property id=&quot;20148&quot; value=&quot;5&quot;/&gt;&lt;property id=&quot;20300&quot; value=&quot;Slide 5 - &amp;quot;The Full and Individual Evaluation (FIE) should reflect:&amp;quot;&quot;/&gt;&lt;property id=&quot;20307&quot; value=&quot;268&quot;/&gt;&lt;/object&gt;&lt;object type=&quot;3&quot; unique_id=&quot;10157&quot;&gt;&lt;property id=&quot;20148&quot; value=&quot;5&quot;/&gt;&lt;property id=&quot;20300&quot; value=&quot;Slide 7 - &amp;quot;The FIE should reflect:&amp;quot;&quot;/&gt;&lt;property id=&quot;20307&quot; value=&quot;269&quot;/&gt;&lt;/object&gt;&lt;object type=&quot;3&quot; unique_id=&quot;10158&quot;&gt;&lt;property id=&quot;20148&quot; value=&quot;5&quot;/&gt;&lt;property id=&quot;20300&quot; value=&quot;Slide 10 - &amp;quot;The FIE should reflect:&amp;quot;&quot;/&gt;&lt;property id=&quot;20307&quot; value=&quot;270&quot;/&gt;&lt;/object&gt;&lt;object type=&quot;3&quot; unique_id=&quot;10159&quot;&gt;&lt;property id=&quot;20148&quot; value=&quot;5&quot;/&gt;&lt;property id=&quot;20300&quot; value=&quot;Slide 12 - &amp;quot;The FIE should reflect:&amp;quot;&quot;/&gt;&lt;property id=&quot;20307&quot; value=&quot;271&quot;/&gt;&lt;/object&gt;&lt;object type=&quot;3&quot; unique_id=&quot;10160&quot;&gt;&lt;property id=&quot;20148&quot; value=&quot;5&quot;/&gt;&lt;property id=&quot;20300&quot; value=&quot;Slide 14 - &amp;quot;The FIE should reflect:&amp;quot;&quot;/&gt;&lt;property id=&quot;20307&quot; value=&quot;272&quot;/&gt;&lt;/object&gt;&lt;object type=&quot;3&quot; unique_id=&quot;10161&quot;&gt;&lt;property id=&quot;20148&quot; value=&quot;5&quot;/&gt;&lt;property id=&quot;20300&quot; value=&quot;Slide 16 - &amp;quot;The FIE should reflect:&amp;quot;&quot;/&gt;&lt;property id=&quot;20307&quot; value=&quot;273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468</Words>
  <Application>Microsoft Office PowerPoint</Application>
  <PresentationFormat>On-screen Show (4:3)</PresentationFormat>
  <Paragraphs>120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Exclusionary Factors </vt:lpstr>
      <vt:lpstr>PowerPoint Presentation</vt:lpstr>
      <vt:lpstr>Must rule out that the primary cause of the academic deficit is cause by:                                            United States Code 1401(30)</vt:lpstr>
      <vt:lpstr>The team must determine that its findings rule out:                     United States Code 1401(30)</vt:lpstr>
      <vt:lpstr>The Full and Individual Evaluation (FIE) should reflect:</vt:lpstr>
      <vt:lpstr>Mental retardation                          19 Texas Administrative Code § 89.1040                                                                                                                         20 United States Code § 1401</vt:lpstr>
      <vt:lpstr>The FIE should reflect:</vt:lpstr>
      <vt:lpstr>Emotional Disturbance:      34 Code of Federal Regulations § 300.8.       </vt:lpstr>
      <vt:lpstr>Behavioral issues are apparent:       34 Code of Federal Regulations § 300.8. </vt:lpstr>
      <vt:lpstr>The FIE should reflect:</vt:lpstr>
      <vt:lpstr>Cultural factors:      34 Code of Federal Regulations § 300.311. </vt:lpstr>
      <vt:lpstr>The FIE should reflect:</vt:lpstr>
      <vt:lpstr>Environmental or economically disadvantaged:      34 Code of Federal Regulations § 300.311. </vt:lpstr>
      <vt:lpstr>The FIE should reflect:</vt:lpstr>
      <vt:lpstr>Limited English proficiency:      34 Code of Federal Regulations § 300.311.</vt:lpstr>
      <vt:lpstr>The FIE should reflect:</vt:lpstr>
      <vt:lpstr>The Full and Individual Evaluation (FIE) must assure that a student is not placed as SLD due to the previously mentioned conditions by:            34 Code of Federal Regulations § 300.304</vt:lpstr>
      <vt:lpstr>Exclusionary factors:</vt:lpstr>
    </vt:vector>
  </TitlesOfParts>
  <Company>ESC Region 10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Exclusionary Factors </dc:title>
  <dc:creator>torchianak</dc:creator>
  <cp:lastModifiedBy>torchianak</cp:lastModifiedBy>
  <cp:revision>22</cp:revision>
  <dcterms:created xsi:type="dcterms:W3CDTF">2010-02-18T15:10:31Z</dcterms:created>
  <dcterms:modified xsi:type="dcterms:W3CDTF">2011-11-30T14:58:58Z</dcterms:modified>
</cp:coreProperties>
</file>